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09" r:id="rId25"/>
    <p:sldId id="311" r:id="rId26"/>
    <p:sldId id="316" r:id="rId27"/>
    <p:sldId id="317" r:id="rId28"/>
    <p:sldId id="318" r:id="rId29"/>
    <p:sldId id="320" r:id="rId30"/>
    <p:sldId id="321" r:id="rId31"/>
    <p:sldId id="322" r:id="rId32"/>
    <p:sldId id="275" r:id="rId33"/>
    <p:sldId id="302" r:id="rId34"/>
    <p:sldId id="303" r:id="rId35"/>
    <p:sldId id="304" r:id="rId36"/>
    <p:sldId id="310" r:id="rId37"/>
    <p:sldId id="257" r:id="rId38"/>
    <p:sldId id="323" r:id="rId3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B5"/>
    <a:srgbClr val="FF0066"/>
    <a:srgbClr val="EE2AE5"/>
    <a:srgbClr val="DC3220"/>
    <a:srgbClr val="E66254"/>
    <a:srgbClr val="E45748"/>
    <a:srgbClr val="5B9BD5"/>
    <a:srgbClr val="00D614"/>
    <a:srgbClr val="4A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902" autoAdjust="0"/>
  </p:normalViewPr>
  <p:slideViewPr>
    <p:cSldViewPr snapToGrid="0">
      <p:cViewPr>
        <p:scale>
          <a:sx n="66" d="100"/>
          <a:sy n="66" d="100"/>
        </p:scale>
        <p:origin x="1752" y="3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My study includes a rigorous awareness testing procedure that combines both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subjective measure </a:t>
            </a:r>
            <a:r>
              <a:rPr lang="en-US" dirty="0" err="1"/>
              <a:t>thawareness</a:t>
            </a:r>
            <a:r>
              <a:rPr lang="en-US" dirty="0"/>
              <a:t> on single </a:t>
            </a:r>
            <a:r>
              <a:rPr lang="en-US" dirty="0" err="1"/>
              <a:t>tial</a:t>
            </a:r>
            <a:r>
              <a:rPr lang="en-US" dirty="0"/>
              <a:t>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objective awareness measure that overcomes the criterion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exp followed </a:t>
            </a:r>
            <a:r>
              <a:rPr lang="en-US" dirty="0" err="1"/>
              <a:t>Dehanea</a:t>
            </a:r>
            <a:r>
              <a:rPr lang="en-US" dirty="0"/>
              <a:t> (reference)</a:t>
            </a:r>
          </a:p>
          <a:p>
            <a:r>
              <a:rPr lang="en-US" dirty="0"/>
              <a:t>In this paradigm,</a:t>
            </a:r>
          </a:p>
          <a:p>
            <a:r>
              <a:rPr lang="en-US" dirty="0"/>
              <a:t>Prime - Prime is shortly displayed between very salient masks, which renders it invisible.</a:t>
            </a:r>
          </a:p>
          <a:p>
            <a:r>
              <a:rPr lang="en-US" dirty="0"/>
              <a:t>Target - </a:t>
            </a:r>
            <a:r>
              <a:rPr lang="en-US" dirty="0" err="1"/>
              <a:t>Afterwhich</a:t>
            </a:r>
            <a:r>
              <a:rPr lang="en-US" dirty="0"/>
              <a:t> target is displayed and sub classifies it as natural / artificial</a:t>
            </a:r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condition,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6 variables to measure this difference.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Movement duration should stay the same between conditions,</a:t>
            </a:r>
          </a:p>
          <a:p>
            <a:r>
              <a:rPr lang="en-US" dirty="0"/>
              <a:t>But reaction time should be shorter on congruent trials.</a:t>
            </a:r>
          </a:p>
          <a:p>
            <a:endParaRPr lang="en-US" dirty="0"/>
          </a:p>
          <a:p>
            <a:r>
              <a:rPr lang="en-US" dirty="0"/>
              <a:t>Indeed a increasing trend was found for most </a:t>
            </a:r>
            <a:r>
              <a:rPr lang="en-US" dirty="0" err="1"/>
              <a:t>particiaptns</a:t>
            </a:r>
            <a:r>
              <a:rPr lang="en-US" dirty="0"/>
              <a:t>,</a:t>
            </a:r>
          </a:p>
          <a:p>
            <a:r>
              <a:rPr lang="en-US" dirty="0"/>
              <a:t>But movement showed no trend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Results were not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trends were seen in the data.</a:t>
            </a:r>
          </a:p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Separate sessions, one for </a:t>
            </a:r>
            <a:r>
              <a:rPr lang="en-US" dirty="0" err="1"/>
              <a:t>jeyboard</a:t>
            </a:r>
            <a:r>
              <a:rPr lang="en-US" dirty="0"/>
              <a:t>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bias resulted in a 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But also longer traveled distance and longer movement duration.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 err="1"/>
              <a:t>Unlikly</a:t>
            </a:r>
            <a:r>
              <a:rPr lang="en-US" dirty="0"/>
              <a:t>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  <a:p>
            <a:r>
              <a:rPr lang="en-US" dirty="0"/>
              <a:t>Also, Difference is only 60ms, if UC faded before being expressed in reaching, it should also not be expressed in keyboard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5.emf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8.png"/><Relationship Id="rId7" Type="http://schemas.microsoft.com/office/2007/relationships/hdphoto" Target="../media/hdphoto10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microsoft.com/office/2007/relationships/hdphoto" Target="../media/hdphoto9.wdp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7" y="3914792"/>
            <a:ext cx="2225411" cy="918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A9CD2-86B3-E8E0-CFD1-63B958AED1B2}"/>
              </a:ext>
            </a:extLst>
          </p:cNvPr>
          <p:cNvGrpSpPr/>
          <p:nvPr/>
        </p:nvGrpSpPr>
        <p:grpSpPr>
          <a:xfrm>
            <a:off x="3465281" y="1583126"/>
            <a:ext cx="2446686" cy="3109035"/>
            <a:chOff x="1432503" y="2625722"/>
            <a:chExt cx="2569404" cy="301958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A7B210-4B3A-A0D8-6978-4481352F70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B471-1BD4-4E47-E485-EC14A6132BC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9900AB-7F1E-7C42-F51B-955980B83CDC}"/>
              </a:ext>
            </a:extLst>
          </p:cNvPr>
          <p:cNvGrpSpPr/>
          <p:nvPr/>
        </p:nvGrpSpPr>
        <p:grpSpPr>
          <a:xfrm>
            <a:off x="3962057" y="818265"/>
            <a:ext cx="2290619" cy="1182255"/>
            <a:chOff x="1487053" y="2456872"/>
            <a:chExt cx="2290619" cy="11822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B4E430-2766-4183-BF7E-FC974BAFC47A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007DB-4D22-F5EB-256D-92B1334B01F5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EAA403-0D61-16BE-4218-A6FB519ADD4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E532A-642F-FA78-0049-275406B46F3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EBF4B-DB42-B42F-FA52-E5E9FFBEA884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802A51-FAB2-4F34-10A6-722A6D348557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E0BB76-2DC0-F0FA-DB4E-8D94A1EE7ACA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5DE8A1-C899-93AC-9476-50325C4DF05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25D2-B1A9-441D-9DF5-CC72F66F38E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27339-397E-CE4D-01EF-B8968C26D31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DE58D-22DE-1E03-A690-06173B24B4E6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30EC7B-6926-4BE1-5C49-28F8BA8E3CB6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DD23C6-95E0-E9A8-88B2-3C0AC1E5ADB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5F015F-F312-C1A0-8292-DFB768E5488D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8964D3-2722-1153-4308-11659693D5A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D3862B-2AA1-3B4D-8F49-8C118D052C16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CBABB-0572-9C7B-E170-81B9432031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91C5BC-6FA9-DB07-8F14-C59A4835F46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71F864-D98A-59B4-EA7D-5770EC42A51A}"/>
              </a:ext>
            </a:extLst>
          </p:cNvPr>
          <p:cNvSpPr/>
          <p:nvPr/>
        </p:nvSpPr>
        <p:spPr>
          <a:xfrm>
            <a:off x="4497731" y="1409642"/>
            <a:ext cx="2290619" cy="11822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E72E7-D57D-2714-B0C6-AD299905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9"/>
          <a:stretch/>
        </p:blipFill>
        <p:spPr>
          <a:xfrm>
            <a:off x="5341465" y="1633678"/>
            <a:ext cx="543261" cy="55091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DA149-8ADB-25D3-F099-07F935571A96}"/>
              </a:ext>
            </a:extLst>
          </p:cNvPr>
          <p:cNvGrpSpPr/>
          <p:nvPr/>
        </p:nvGrpSpPr>
        <p:grpSpPr>
          <a:xfrm>
            <a:off x="5026233" y="2071812"/>
            <a:ext cx="2290619" cy="1182255"/>
            <a:chOff x="1487053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A80ED6-DC2D-6EA8-E822-A43F1638A10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622047-22E5-4469-FC92-C721F3DD8B19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8510FB-AC50-1DA7-B666-8EA7B5380E5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393D68-9964-93A0-0408-3172B087AB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821223-09E9-9A7D-9435-ACF5349ADC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FF5DF3-B3A9-998D-10C8-8547AF626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97F913-8A79-4F89-10F3-20AA25D0AAC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9D6D11-7216-1749-40CA-E11C92486913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446A0B-629C-076D-549C-2220F2BA0F5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28F32C-1151-BB0A-EDEC-5F7460877F6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7B799-31B7-235D-D3D0-9DA65EFDA7F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AA05CA3-D18C-18DF-9CDE-8EE234B231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05235E-84E6-38CA-C21A-BDB3880FA11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FDEFA3-0A80-7970-992D-36F6933395A4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1549FC-F477-1655-E03C-68002D520AD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07B3375-257F-015E-D42C-468A77EEF3CB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73D6DD-E3CA-B95A-5EB5-2524F3F60FE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0092B7-12AA-5E76-4883-87C614DB1707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0A63D7-DBBF-8951-ACC8-AF8FCBFE62A9}"/>
              </a:ext>
            </a:extLst>
          </p:cNvPr>
          <p:cNvGrpSpPr/>
          <p:nvPr/>
        </p:nvGrpSpPr>
        <p:grpSpPr>
          <a:xfrm>
            <a:off x="5482494" y="2721876"/>
            <a:ext cx="2706872" cy="1182255"/>
            <a:chOff x="6659568" y="3364618"/>
            <a:chExt cx="2706872" cy="118225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B2DD08E-C191-1F68-AC81-0A3485BC240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8FB262-9213-3257-946A-3540DC7140C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7D8E3-5AC4-CDD9-99C6-8756593D9252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3 \ 3       </a:t>
              </a:r>
              <a:endParaRPr lang="he-IL" sz="2800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CF6E9A2-A3B9-E095-FC15-25D53ECFDFF0}"/>
              </a:ext>
            </a:extLst>
          </p:cNvPr>
          <p:cNvGrpSpPr/>
          <p:nvPr/>
        </p:nvGrpSpPr>
        <p:grpSpPr>
          <a:xfrm>
            <a:off x="5943082" y="3423921"/>
            <a:ext cx="2706872" cy="1182255"/>
            <a:chOff x="6659568" y="3364618"/>
            <a:chExt cx="2706872" cy="1182255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7BBB160A-CF54-268B-C4C5-962D95A25BCA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67C00F0-BEFD-E5AF-F044-C92EE82032A2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37D034-B9A1-9801-8BC0-542CC7B4779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Same / Different</a:t>
              </a:r>
              <a:endParaRPr lang="he-IL" sz="2200" dirty="0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574377" y="372035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70063" y="5632564"/>
            <a:ext cx="120151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t(35) = 1.92, p = 0.06, d = 0.65,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[0.16, 1.14]       t(27) = 5.13, p &lt; 0.001,  d = 1.97,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[1.31, 2.64]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702727" y="484902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4296197" y="3991565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495184" y="443110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B1D681-8F31-DE8D-5B8E-3316FD6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805" y="1209395"/>
            <a:ext cx="2334150" cy="2112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A3FF1-595B-64D0-CADF-EBEC2F34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255" y="1209395"/>
            <a:ext cx="2196507" cy="20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 (96)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450004" y="4634101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A16BD-3B33-38D8-AF81-83A50468CBA7}"/>
              </a:ext>
            </a:extLst>
          </p:cNvPr>
          <p:cNvCxnSpPr>
            <a:cxnSpLocks/>
          </p:cNvCxnSpPr>
          <p:nvPr/>
        </p:nvCxnSpPr>
        <p:spPr>
          <a:xfrm flipH="1">
            <a:off x="1130465" y="1531766"/>
            <a:ext cx="63070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B38D7D-3EA4-79CA-3BCC-6DAC9140945C}"/>
              </a:ext>
            </a:extLst>
          </p:cNvPr>
          <p:cNvCxnSpPr>
            <a:cxnSpLocks/>
          </p:cNvCxnSpPr>
          <p:nvPr/>
        </p:nvCxnSpPr>
        <p:spPr>
          <a:xfrm flipH="1">
            <a:off x="1136290" y="2248143"/>
            <a:ext cx="4028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03CCE-5198-7AE5-3244-8BF86997FFAE}"/>
              </a:ext>
            </a:extLst>
          </p:cNvPr>
          <p:cNvCxnSpPr>
            <a:cxnSpLocks/>
          </p:cNvCxnSpPr>
          <p:nvPr/>
        </p:nvCxnSpPr>
        <p:spPr>
          <a:xfrm flipH="1">
            <a:off x="1130465" y="2597596"/>
            <a:ext cx="58760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C3CC-4F55-89C5-4C4D-C7A6B12466F6}"/>
              </a:ext>
            </a:extLst>
          </p:cNvPr>
          <p:cNvCxnSpPr>
            <a:cxnSpLocks/>
          </p:cNvCxnSpPr>
          <p:nvPr/>
        </p:nvCxnSpPr>
        <p:spPr>
          <a:xfrm flipH="1">
            <a:off x="1130465" y="2987818"/>
            <a:ext cx="7915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581173" y="904935"/>
            <a:ext cx="4610827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Reaching movements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329ECF-95C2-5D4A-33C8-A9370C2366F3}"/>
              </a:ext>
            </a:extLst>
          </p:cNvPr>
          <p:cNvCxnSpPr>
            <a:cxnSpLocks/>
          </p:cNvCxnSpPr>
          <p:nvPr/>
        </p:nvCxnSpPr>
        <p:spPr>
          <a:xfrm flipH="1">
            <a:off x="1078048" y="443110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14DA3-5996-322A-7ABE-550F4FB4CA57}"/>
              </a:ext>
            </a:extLst>
          </p:cNvPr>
          <p:cNvCxnSpPr>
            <a:cxnSpLocks/>
          </p:cNvCxnSpPr>
          <p:nvPr/>
        </p:nvCxnSpPr>
        <p:spPr>
          <a:xfrm flipH="1">
            <a:off x="1651259" y="4815503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F64CD8-3E98-0433-334C-0EAE3B2A226F}"/>
              </a:ext>
            </a:extLst>
          </p:cNvPr>
          <p:cNvCxnSpPr>
            <a:cxnSpLocks/>
          </p:cNvCxnSpPr>
          <p:nvPr/>
        </p:nvCxnSpPr>
        <p:spPr>
          <a:xfrm flipH="1">
            <a:off x="1526226" y="519407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AE4F57-7FBD-A783-D586-03EF3DBE966D}"/>
              </a:ext>
            </a:extLst>
          </p:cNvPr>
          <p:cNvCxnSpPr>
            <a:cxnSpLocks/>
          </p:cNvCxnSpPr>
          <p:nvPr/>
        </p:nvCxnSpPr>
        <p:spPr>
          <a:xfrm flipH="1">
            <a:off x="1526226" y="5566825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6C6822-734A-DD9A-3A78-58CAF1E72F70}"/>
              </a:ext>
            </a:extLst>
          </p:cNvPr>
          <p:cNvCxnSpPr>
            <a:cxnSpLocks/>
          </p:cNvCxnSpPr>
          <p:nvPr/>
        </p:nvCxnSpPr>
        <p:spPr>
          <a:xfrm flipH="1">
            <a:off x="1601940" y="588715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D0E8BA-1EB9-887A-1C92-26486C1073E9}"/>
              </a:ext>
            </a:extLst>
          </p:cNvPr>
          <p:cNvCxnSpPr>
            <a:cxnSpLocks/>
          </p:cNvCxnSpPr>
          <p:nvPr/>
        </p:nvCxnSpPr>
        <p:spPr>
          <a:xfrm flipH="1">
            <a:off x="1069596" y="6298811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852838" y="5034083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594374" y="2392254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1245EE-3254-65A8-6DE7-8FAE1C82FF2C}"/>
              </a:ext>
            </a:extLst>
          </p:cNvPr>
          <p:cNvGrpSpPr/>
          <p:nvPr/>
        </p:nvGrpSpPr>
        <p:grpSpPr>
          <a:xfrm>
            <a:off x="7556401" y="2106067"/>
            <a:ext cx="4151575" cy="3439220"/>
            <a:chOff x="7556401" y="2106067"/>
            <a:chExt cx="4151575" cy="343922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9D8A359-6897-4CCA-7C16-DBEAE4DA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137" b="92141" l="4027" r="91563">
                          <a14:foregroundMark x1="4027" y1="46639" x2="4027" y2="50879"/>
                          <a14:foregroundMark x1="67114" y1="89245" x2="67402" y2="92141"/>
                          <a14:foregroundMark x1="39789" y1="6929" x2="83893" y2="8583"/>
                          <a14:foregroundMark x1="91563" y1="8583" x2="90700" y2="22027"/>
                          <a14:foregroundMark x1="90604" y1="4137" x2="58485" y2="4137"/>
                        </a14:backgroundRemoval>
                      </a14:imgEffect>
                    </a14:imgLayer>
                  </a14:imgProps>
                </a:ext>
              </a:extLst>
            </a:blip>
            <a:srcRect b="17127"/>
            <a:stretch/>
          </p:blipFill>
          <p:spPr>
            <a:xfrm>
              <a:off x="7556401" y="2106067"/>
              <a:ext cx="4151575" cy="3189833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7083863-41B1-E467-A5C1-72B3460CF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68" t="46660" r="80523" b="46281"/>
            <a:stretch/>
          </p:blipFill>
          <p:spPr>
            <a:xfrm>
              <a:off x="8174408" y="3935185"/>
              <a:ext cx="191263" cy="277586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8AF9E52-7EDD-849D-F4E6-22EF2C08D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026" t="46334" r="66465" b="46607"/>
            <a:stretch/>
          </p:blipFill>
          <p:spPr>
            <a:xfrm>
              <a:off x="8770556" y="3851899"/>
              <a:ext cx="191263" cy="27758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9AE0EC1-8CC3-0F4C-9070-7B1D6ABFE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50" t="70891" r="6941" b="22050"/>
            <a:stretch/>
          </p:blipFill>
          <p:spPr>
            <a:xfrm>
              <a:off x="11132755" y="5267701"/>
              <a:ext cx="191263" cy="277586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78B84F-3F73-6D49-3876-ECDFFC755094}"/>
              </a:ext>
            </a:extLst>
          </p:cNvPr>
          <p:cNvGrpSpPr/>
          <p:nvPr/>
        </p:nvGrpSpPr>
        <p:grpSpPr>
          <a:xfrm>
            <a:off x="8835633" y="2645875"/>
            <a:ext cx="2714304" cy="1082458"/>
            <a:chOff x="9240157" y="2182586"/>
            <a:chExt cx="2438888" cy="963385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DCF4100-5BEA-46CE-214F-0A37FA183DFF}"/>
                </a:ext>
              </a:extLst>
            </p:cNvPr>
            <p:cNvSpPr/>
            <p:nvPr/>
          </p:nvSpPr>
          <p:spPr>
            <a:xfrm>
              <a:off x="9240157" y="2182586"/>
              <a:ext cx="2296886" cy="963385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0887A88-DF4F-81D8-133E-B5FF65247C2F}"/>
                </a:ext>
              </a:extLst>
            </p:cNvPr>
            <p:cNvSpPr/>
            <p:nvPr/>
          </p:nvSpPr>
          <p:spPr>
            <a:xfrm>
              <a:off x="9612489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77F7017-0CEA-6D4B-31CA-B10366D6E454}"/>
                </a:ext>
              </a:extLst>
            </p:cNvPr>
            <p:cNvSpPr/>
            <p:nvPr/>
          </p:nvSpPr>
          <p:spPr>
            <a:xfrm>
              <a:off x="11012184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E4E388E-E5FA-E9E4-5014-95125A3BF56B}"/>
                </a:ext>
              </a:extLst>
            </p:cNvPr>
            <p:cNvSpPr txBox="1"/>
            <p:nvPr/>
          </p:nvSpPr>
          <p:spPr>
            <a:xfrm>
              <a:off x="9911443" y="2437950"/>
              <a:ext cx="1003286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</a:t>
              </a:r>
              <a:endParaRPr lang="he-IL" sz="2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76A8BD-A390-0C0A-8D63-502E3006DE58}"/>
                </a:ext>
              </a:extLst>
            </p:cNvPr>
            <p:cNvSpPr txBox="1"/>
            <p:nvPr/>
          </p:nvSpPr>
          <p:spPr>
            <a:xfrm>
              <a:off x="9341304" y="2182586"/>
              <a:ext cx="2337741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 Artificial           Natural</a:t>
              </a:r>
              <a:endParaRPr lang="he-IL" b="1" dirty="0"/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8C86536-2557-BE2B-1D62-D139B3A8BC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8" b="98759" l="9875" r="89933">
                        <a14:foregroundMark x1="65772" y1="86246" x2="67498" y2="93899"/>
                        <a14:foregroundMark x1="64621" y1="97415" x2="67495" y2="98475"/>
                        <a14:foregroundMark x1="62608" y1="77663" x2="62320" y2="79214"/>
                        <a14:backgroundMark x1="64238" y1="53568" x2="60307" y2="26163"/>
                        <a14:backgroundMark x1="41131" y1="26060" x2="74209" y2="24199"/>
                        <a14:backgroundMark x1="50048" y1="28852" x2="82646" y2="31851"/>
                        <a14:backgroundMark x1="43720" y1="31127" x2="77085" y2="30403"/>
                        <a14:backgroundMark x1="37872" y1="16029" x2="81879" y2="19235"/>
                        <a14:backgroundMark x1="46500" y1="16856" x2="90796" y2="20683"/>
                        <a14:backgroundMark x1="52637" y1="25129" x2="82263" y2="30507"/>
                        <a14:backgroundMark x1="53691" y1="22234" x2="59732" y2="53361"/>
                        <a14:backgroundMark x1="61553" y1="41468" x2="61553" y2="68356"/>
                        <a14:backgroundMark x1="37488" y1="21200" x2="44295" y2="41675"/>
                        <a14:backgroundMark x1="37488" y1="19959" x2="57143" y2="37022"/>
                        <a14:backgroundMark x1="65005" y1="38056" x2="79770" y2="35781"/>
                        <a14:backgroundMark x1="80345" y1="13547" x2="38926" y2="9204"/>
                        <a14:backgroundMark x1="70470" y1="15719" x2="83893" y2="33092"/>
                        <a14:backgroundMark x1="78332" y1="11789" x2="43528" y2="21406"/>
                        <a14:backgroundMark x1="43528" y1="21406" x2="42953" y2="27611"/>
                        <a14:backgroundMark x1="47939" y1="12616" x2="39022" y2="24302"/>
                        <a14:backgroundMark x1="39022" y1="24302" x2="40556" y2="44157"/>
                        <a14:backgroundMark x1="68744" y1="17270" x2="66635" y2="30196"/>
                        <a14:backgroundMark x1="66635" y1="30196" x2="76798" y2="23785"/>
                        <a14:backgroundMark x1="76798" y1="23785" x2="51965" y2="19855"/>
                        <a14:backgroundMark x1="51965" y1="19855" x2="53404" y2="31541"/>
                        <a14:backgroundMark x1="79674" y1="32575" x2="79962" y2="20165"/>
                        <a14:backgroundMark x1="79962" y1="20165" x2="89358" y2="26577"/>
                        <a14:backgroundMark x1="65484" y1="31644" x2="33749" y2="20683"/>
                        <a14:backgroundMark x1="33749" y1="20683" x2="29818" y2="8480"/>
                        <a14:backgroundMark x1="66922" y1="26060" x2="84756" y2="38159"/>
                        <a14:backgroundMark x1="84756" y1="38159" x2="86002" y2="38056"/>
                        <a14:backgroundMark x1="72963" y1="97104" x2="73730" y2="90900"/>
                        <a14:backgroundMark x1="67114" y1="99173" x2="69319" y2="98862"/>
                      </a14:backgroundRemoval>
                    </a14:imgEffect>
                  </a14:imgLayer>
                </a14:imgProps>
              </a:ext>
            </a:extLst>
          </a:blip>
          <a:srcRect l="58037" t="77217" r="25837"/>
          <a:stretch/>
        </p:blipFill>
        <p:spPr>
          <a:xfrm>
            <a:off x="9959036" y="5083629"/>
            <a:ext cx="669473" cy="876943"/>
          </a:xfrm>
          <a:prstGeom prst="rect">
            <a:avLst/>
          </a:prstGeom>
        </p:spPr>
      </p:pic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07135 -0.0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277090" y="600774"/>
            <a:ext cx="11621907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                                        Reaction time         Movement duration</a:t>
            </a:r>
          </a:p>
          <a:p>
            <a:r>
              <a:rPr lang="en-US" sz="2400" b="1" dirty="0"/>
              <a:t>              Changes of Mind                                                                      Distance traveled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BCD6113-4E06-DD11-C77D-EC4712185D32}"/>
              </a:ext>
            </a:extLst>
          </p:cNvPr>
          <p:cNvGrpSpPr/>
          <p:nvPr/>
        </p:nvGrpSpPr>
        <p:grpSpPr>
          <a:xfrm>
            <a:off x="485713" y="1544057"/>
            <a:ext cx="2846238" cy="2651021"/>
            <a:chOff x="2532660" y="3246702"/>
            <a:chExt cx="2846238" cy="26510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FAA035B-3222-D50D-CC7E-232D49C00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0390" y="3633253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139037" y="5545286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037" y="3322203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3273261" y="3246702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4058919" y="4873729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4255597" y="54694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2119123" y="4117741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3771696" y="5559169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4280206" y="457787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4159084" y="522210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4589093" y="43973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4930277" y="4258959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5141947" y="39518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5099456" y="363325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AE75DF5-2DFC-26BA-1ADC-148DA71CD19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H="1" flipV="1">
              <a:off x="4200085" y="3638082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D13235D-9E02-6B79-CFAC-594131090815}"/>
              </a:ext>
            </a:extLst>
          </p:cNvPr>
          <p:cNvGrpSpPr/>
          <p:nvPr/>
        </p:nvGrpSpPr>
        <p:grpSpPr>
          <a:xfrm>
            <a:off x="1139216" y="4216185"/>
            <a:ext cx="10197769" cy="2916161"/>
            <a:chOff x="933561" y="3912113"/>
            <a:chExt cx="10197769" cy="2916161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BFDD4B1-50F0-0633-4F92-268EF5D11259}"/>
                </a:ext>
              </a:extLst>
            </p:cNvPr>
            <p:cNvSpPr/>
            <p:nvPr/>
          </p:nvSpPr>
          <p:spPr>
            <a:xfrm>
              <a:off x="1547530" y="4279557"/>
              <a:ext cx="1206844" cy="195648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28190BD-6C62-9B32-7B62-1BAE55517B98}"/>
                </a:ext>
              </a:extLst>
            </p:cNvPr>
            <p:cNvSpPr txBox="1"/>
            <p:nvPr/>
          </p:nvSpPr>
          <p:spPr>
            <a:xfrm>
              <a:off x="232448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28205EE-07E6-D7B4-EBDF-38F6F9ECBA23}"/>
                </a:ext>
              </a:extLst>
            </p:cNvPr>
            <p:cNvSpPr txBox="1"/>
            <p:nvPr/>
          </p:nvSpPr>
          <p:spPr>
            <a:xfrm>
              <a:off x="147316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37784FF-9981-9E52-AD8C-423CCD75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1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4AAC636-5B36-9F36-6C30-9B163D642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561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4794F55-8C30-DCEC-477F-DD71D243C70E}"/>
                </a:ext>
              </a:extLst>
            </p:cNvPr>
            <p:cNvSpPr/>
            <p:nvPr/>
          </p:nvSpPr>
          <p:spPr>
            <a:xfrm>
              <a:off x="2162594" y="4315165"/>
              <a:ext cx="626710" cy="1897183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28773B81-7E28-281C-0D7E-37588412DD56}"/>
                </a:ext>
              </a:extLst>
            </p:cNvPr>
            <p:cNvSpPr/>
            <p:nvPr/>
          </p:nvSpPr>
          <p:spPr>
            <a:xfrm>
              <a:off x="1068737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BA98597-C724-6A0C-5D23-746903F4FEA5}"/>
                </a:ext>
              </a:extLst>
            </p:cNvPr>
            <p:cNvCxnSpPr/>
            <p:nvPr/>
          </p:nvCxnSpPr>
          <p:spPr>
            <a:xfrm flipV="1">
              <a:off x="1539789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9506070" y="4273207"/>
              <a:ext cx="1190969" cy="196283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9490195" y="4300151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9658324" y="4292286"/>
              <a:ext cx="81703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Reach Area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46117EC-846A-42C6-B9FA-A298D387FBBA}"/>
                </a:ext>
              </a:extLst>
            </p:cNvPr>
            <p:cNvSpPr txBox="1"/>
            <p:nvPr/>
          </p:nvSpPr>
          <p:spPr>
            <a:xfrm>
              <a:off x="2216277" y="5930626"/>
              <a:ext cx="157924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E71224"/>
                  </a:solidFill>
                </a:rPr>
                <a:t>Average Path Right</a:t>
              </a:r>
              <a:endParaRPr lang="he-IL" sz="1400" dirty="0">
                <a:solidFill>
                  <a:srgbClr val="E71224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8875595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5595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9010771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F3E7F37-FC8F-7572-E846-B8F5DDF9C784}"/>
                </a:ext>
              </a:extLst>
            </p:cNvPr>
            <p:cNvSpPr txBox="1"/>
            <p:nvPr/>
          </p:nvSpPr>
          <p:spPr>
            <a:xfrm>
              <a:off x="933562" y="6243499"/>
              <a:ext cx="1229032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sp>
          <p:nvSpPr>
            <p:cNvPr id="150" name="Minus Sign 149">
              <a:extLst>
                <a:ext uri="{FF2B5EF4-FFF2-40B4-BE49-F238E27FC236}">
                  <a16:creationId xmlns:a16="http://schemas.microsoft.com/office/drawing/2014/main" id="{D8CAAB7A-A455-FAA0-3B7F-F547ABC5E2D0}"/>
                </a:ext>
              </a:extLst>
            </p:cNvPr>
            <p:cNvSpPr/>
            <p:nvPr/>
          </p:nvSpPr>
          <p:spPr>
            <a:xfrm>
              <a:off x="3560228" y="4976343"/>
              <a:ext cx="482163" cy="4406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Equals 150">
              <a:extLst>
                <a:ext uri="{FF2B5EF4-FFF2-40B4-BE49-F238E27FC236}">
                  <a16:creationId xmlns:a16="http://schemas.microsoft.com/office/drawing/2014/main" id="{FBFE5532-6EEF-DCCF-DF2C-76CFA888BEE7}"/>
                </a:ext>
              </a:extLst>
            </p:cNvPr>
            <p:cNvSpPr/>
            <p:nvPr/>
          </p:nvSpPr>
          <p:spPr>
            <a:xfrm>
              <a:off x="7532206" y="4915217"/>
              <a:ext cx="932716" cy="560173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7F11AFD-7B9C-9854-F95F-79D513A86960}"/>
                </a:ext>
              </a:extLst>
            </p:cNvPr>
            <p:cNvSpPr/>
            <p:nvPr/>
          </p:nvSpPr>
          <p:spPr>
            <a:xfrm>
              <a:off x="5381269" y="4278686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7B89BE-B93E-4A59-21D6-C7558CF5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00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B3F6D0B-31E3-9A5E-28CF-468496175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300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21780-9791-8121-97E8-1C97520D9413}"/>
                </a:ext>
              </a:extLst>
            </p:cNvPr>
            <p:cNvSpPr/>
            <p:nvPr/>
          </p:nvSpPr>
          <p:spPr>
            <a:xfrm>
              <a:off x="5433573" y="4287822"/>
              <a:ext cx="562760" cy="1918501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AE0E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0B39EE95-1397-F8AF-E4FA-F13BA549078F}"/>
                </a:ext>
              </a:extLst>
            </p:cNvPr>
            <p:cNvSpPr/>
            <p:nvPr/>
          </p:nvSpPr>
          <p:spPr>
            <a:xfrm>
              <a:off x="4902476" y="3912113"/>
              <a:ext cx="2120558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5B86C6B-500C-17B1-4B95-4E0D20A71911}"/>
                </a:ext>
              </a:extLst>
            </p:cNvPr>
            <p:cNvSpPr txBox="1"/>
            <p:nvPr/>
          </p:nvSpPr>
          <p:spPr>
            <a:xfrm>
              <a:off x="5260108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Left Path Area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72DC46A-D004-C508-E65F-26E9A0E1107A}"/>
                </a:ext>
              </a:extLst>
            </p:cNvPr>
            <p:cNvSpPr txBox="1"/>
            <p:nvPr/>
          </p:nvSpPr>
          <p:spPr>
            <a:xfrm>
              <a:off x="6020449" y="5935722"/>
              <a:ext cx="152534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AE0E1D"/>
                  </a:solidFill>
                </a:rPr>
                <a:t>Average Path Left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F094C2E-C650-8B09-B973-6505E1FA4BC5}"/>
                </a:ext>
              </a:extLst>
            </p:cNvPr>
            <p:cNvSpPr txBox="1"/>
            <p:nvPr/>
          </p:nvSpPr>
          <p:spPr>
            <a:xfrm>
              <a:off x="4754201" y="6243499"/>
              <a:ext cx="128609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D916599-E2D0-D5F1-B695-3B3E6B5C196E}"/>
                </a:ext>
              </a:extLst>
            </p:cNvPr>
            <p:cNvCxnSpPr/>
            <p:nvPr/>
          </p:nvCxnSpPr>
          <p:spPr>
            <a:xfrm flipV="1">
              <a:off x="5390004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7622974" y="1703294"/>
            <a:ext cx="3461963" cy="2651021"/>
            <a:chOff x="7734443" y="510134"/>
            <a:chExt cx="3461963" cy="2651021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381173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D11AE4-447B-39BE-7BC9-D8C9C1CDD101}"/>
                </a:ext>
              </a:extLst>
            </p:cNvPr>
            <p:cNvSpPr txBox="1"/>
            <p:nvPr/>
          </p:nvSpPr>
          <p:spPr>
            <a:xfrm>
              <a:off x="9555965" y="2275975"/>
              <a:ext cx="164044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Euclidean distances</a:t>
              </a:r>
            </a:p>
            <a:p>
              <a:r>
                <a:rPr lang="en-US" sz="1400" dirty="0">
                  <a:solidFill>
                    <a:srgbClr val="C00000"/>
                  </a:solidFill>
                </a:rPr>
                <a:t>Trajectory samples</a:t>
              </a:r>
              <a:endParaRPr lang="he-IL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509" y="478462"/>
            <a:ext cx="641658" cy="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8" y="5749073"/>
            <a:ext cx="87247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               Decision made before movement</a:t>
            </a:r>
            <a:endParaRPr lang="he-IL" sz="2400" b="1" dirty="0"/>
          </a:p>
        </p:txBody>
      </p:sp>
      <p:pic>
        <p:nvPicPr>
          <p:cNvPr id="31" name="Graphic 30" descr="Thumbs Down with solid fill">
            <a:extLst>
              <a:ext uri="{FF2B5EF4-FFF2-40B4-BE49-F238E27FC236}">
                <a16:creationId xmlns:a16="http://schemas.microsoft.com/office/drawing/2014/main" id="{AC639753-F779-0EF3-7B43-44B3F1D6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934" y="5635796"/>
            <a:ext cx="992276" cy="9922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3BAB3B8-162E-61D5-2278-BC0C6E8DE817}"/>
              </a:ext>
            </a:extLst>
          </p:cNvPr>
          <p:cNvSpPr/>
          <p:nvPr/>
        </p:nvSpPr>
        <p:spPr>
          <a:xfrm>
            <a:off x="5676843" y="58444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5FBEC79-8772-15A2-CB79-99C47C4BA022}"/>
              </a:ext>
            </a:extLst>
          </p:cNvPr>
          <p:cNvSpPr/>
          <p:nvPr/>
        </p:nvSpPr>
        <p:spPr>
          <a:xfrm>
            <a:off x="593270" y="6249975"/>
            <a:ext cx="6583001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574C6CB-E64A-435D-DFD9-B85AD4CF6219}"/>
              </a:ext>
            </a:extLst>
          </p:cNvPr>
          <p:cNvSpPr/>
          <p:nvPr/>
        </p:nvSpPr>
        <p:spPr>
          <a:xfrm>
            <a:off x="7176272" y="6249975"/>
            <a:ext cx="275644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Movement duration</a:t>
            </a:r>
            <a:endParaRPr lang="he-IL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CFFB93-195A-2AF4-0F21-BED143F88478}"/>
              </a:ext>
            </a:extLst>
          </p:cNvPr>
          <p:cNvSpPr/>
          <p:nvPr/>
        </p:nvSpPr>
        <p:spPr>
          <a:xfrm>
            <a:off x="609600" y="2540000"/>
            <a:ext cx="4717143" cy="1248229"/>
          </a:xfrm>
          <a:custGeom>
            <a:avLst/>
            <a:gdLst>
              <a:gd name="connsiteX0" fmla="*/ 0 w 4717143"/>
              <a:gd name="connsiteY0" fmla="*/ 1132114 h 1248229"/>
              <a:gd name="connsiteX1" fmla="*/ 558800 w 4717143"/>
              <a:gd name="connsiteY1" fmla="*/ 1052286 h 1248229"/>
              <a:gd name="connsiteX2" fmla="*/ 1023257 w 4717143"/>
              <a:gd name="connsiteY2" fmla="*/ 1248229 h 1248229"/>
              <a:gd name="connsiteX3" fmla="*/ 1371600 w 4717143"/>
              <a:gd name="connsiteY3" fmla="*/ 1117600 h 1248229"/>
              <a:gd name="connsiteX4" fmla="*/ 2002971 w 4717143"/>
              <a:gd name="connsiteY4" fmla="*/ 972457 h 1248229"/>
              <a:gd name="connsiteX5" fmla="*/ 2656114 w 4717143"/>
              <a:gd name="connsiteY5" fmla="*/ 1016000 h 1248229"/>
              <a:gd name="connsiteX6" fmla="*/ 3251200 w 4717143"/>
              <a:gd name="connsiteY6" fmla="*/ 711200 h 1248229"/>
              <a:gd name="connsiteX7" fmla="*/ 3439886 w 4717143"/>
              <a:gd name="connsiteY7" fmla="*/ 878114 h 1248229"/>
              <a:gd name="connsiteX8" fmla="*/ 3868057 w 4717143"/>
              <a:gd name="connsiteY8" fmla="*/ 602343 h 1248229"/>
              <a:gd name="connsiteX9" fmla="*/ 4064000 w 4717143"/>
              <a:gd name="connsiteY9" fmla="*/ 595086 h 1248229"/>
              <a:gd name="connsiteX10" fmla="*/ 4441371 w 4717143"/>
              <a:gd name="connsiteY10" fmla="*/ 195943 h 1248229"/>
              <a:gd name="connsiteX11" fmla="*/ 4506686 w 4717143"/>
              <a:gd name="connsiteY11" fmla="*/ 304800 h 1248229"/>
              <a:gd name="connsiteX12" fmla="*/ 4717143 w 4717143"/>
              <a:gd name="connsiteY12" fmla="*/ 0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7143" h="1248229">
                <a:moveTo>
                  <a:pt x="0" y="1132114"/>
                </a:moveTo>
                <a:lnTo>
                  <a:pt x="558800" y="1052286"/>
                </a:lnTo>
                <a:lnTo>
                  <a:pt x="1023257" y="1248229"/>
                </a:lnTo>
                <a:lnTo>
                  <a:pt x="1371600" y="1117600"/>
                </a:lnTo>
                <a:lnTo>
                  <a:pt x="2002971" y="972457"/>
                </a:lnTo>
                <a:lnTo>
                  <a:pt x="2656114" y="1016000"/>
                </a:lnTo>
                <a:lnTo>
                  <a:pt x="3251200" y="711200"/>
                </a:lnTo>
                <a:lnTo>
                  <a:pt x="3439886" y="878114"/>
                </a:lnTo>
                <a:lnTo>
                  <a:pt x="3868057" y="602343"/>
                </a:lnTo>
                <a:lnTo>
                  <a:pt x="4064000" y="595086"/>
                </a:lnTo>
                <a:lnTo>
                  <a:pt x="4441371" y="195943"/>
                </a:lnTo>
                <a:lnTo>
                  <a:pt x="4506686" y="304800"/>
                </a:lnTo>
                <a:lnTo>
                  <a:pt x="4717143" y="0"/>
                </a:lnTo>
              </a:path>
            </a:pathLst>
          </a:custGeom>
          <a:noFill/>
          <a:ln w="28575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04AD6-41F9-15A4-4C5A-0EA3F55AECBA}"/>
              </a:ext>
            </a:extLst>
          </p:cNvPr>
          <p:cNvSpPr/>
          <p:nvPr/>
        </p:nvSpPr>
        <p:spPr>
          <a:xfrm>
            <a:off x="5235225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EB682657-9919-E508-6B00-FE0E6C4B0DBB}"/>
              </a:ext>
            </a:extLst>
          </p:cNvPr>
          <p:cNvSpPr/>
          <p:nvPr/>
        </p:nvSpPr>
        <p:spPr>
          <a:xfrm>
            <a:off x="593270" y="6257126"/>
            <a:ext cx="473347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6D0C5-459C-261E-53F7-88C9ADEB9723}"/>
              </a:ext>
            </a:extLst>
          </p:cNvPr>
          <p:cNvSpPr/>
          <p:nvPr/>
        </p:nvSpPr>
        <p:spPr>
          <a:xfrm>
            <a:off x="123596" y="651741"/>
            <a:ext cx="11905693" cy="56692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1618D-07B5-85AE-B0CB-B762E37D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7771" r="41270" b="8982"/>
          <a:stretch/>
        </p:blipFill>
        <p:spPr bwMode="auto">
          <a:xfrm>
            <a:off x="2629779" y="164849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3601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54535-7E6B-5EC9-6461-F81F1EF4A323}"/>
              </a:ext>
            </a:extLst>
          </p:cNvPr>
          <p:cNvGrpSpPr/>
          <p:nvPr/>
        </p:nvGrpSpPr>
        <p:grpSpPr>
          <a:xfrm>
            <a:off x="436319" y="2571206"/>
            <a:ext cx="10948932" cy="3245157"/>
            <a:chOff x="220419" y="2601831"/>
            <a:chExt cx="10948932" cy="32451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A4F508-9287-8954-734E-82A9F5BC1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4" t="52294" r="25110" b="9319"/>
            <a:stretch/>
          </p:blipFill>
          <p:spPr bwMode="auto">
            <a:xfrm>
              <a:off x="220419" y="2601831"/>
              <a:ext cx="10948932" cy="324515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C1BB6C-D5DA-4879-19FB-D3AD7EAC7B22}"/>
                </a:ext>
              </a:extLst>
            </p:cNvPr>
            <p:cNvCxnSpPr/>
            <p:nvPr/>
          </p:nvCxnSpPr>
          <p:spPr>
            <a:xfrm flipV="1">
              <a:off x="6870700" y="3086100"/>
              <a:ext cx="939800" cy="121920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198829-1154-9C32-892E-A5E732D6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5800" y="3206750"/>
              <a:ext cx="961175" cy="1913121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CF07C-8E05-2615-88AC-807B6A84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4225" y="3086100"/>
              <a:ext cx="961175" cy="38735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237513" y="2153707"/>
            <a:ext cx="6130418" cy="3774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000916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-254822" y="1208493"/>
            <a:ext cx="3601192" cy="5255514"/>
            <a:chOff x="311757" y="1013237"/>
            <a:chExt cx="3601192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311757" y="1488170"/>
              <a:ext cx="1583376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26B0CBB-F48A-CC73-7000-8AE345B5AF2F}"/>
              </a:ext>
            </a:extLst>
          </p:cNvPr>
          <p:cNvSpPr/>
          <p:nvPr/>
        </p:nvSpPr>
        <p:spPr>
          <a:xfrm>
            <a:off x="698500" y="1114980"/>
            <a:ext cx="2641989" cy="170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147175" y="2153707"/>
            <a:ext cx="2890328" cy="3432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9892778" y="2455655"/>
            <a:ext cx="1848372" cy="297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742950" y="1807709"/>
            <a:ext cx="2965450" cy="3729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8077222" y="2066257"/>
            <a:ext cx="2976784" cy="34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4821" r="58027" b="54781"/>
          <a:stretch/>
        </p:blipFill>
        <p:spPr bwMode="auto">
          <a:xfrm>
            <a:off x="3824192" y="1405650"/>
            <a:ext cx="7418857" cy="4638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98BCF-58DD-DB7C-3AD4-0940F01DE192}"/>
              </a:ext>
            </a:extLst>
          </p:cNvPr>
          <p:cNvSpPr/>
          <p:nvPr/>
        </p:nvSpPr>
        <p:spPr>
          <a:xfrm>
            <a:off x="4944153" y="1867316"/>
            <a:ext cx="6058529" cy="374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566961" y="586987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Cohen’s d = 0.69                                       Cohen’s d = 1.17        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49323" r="41102" b="10206"/>
          <a:stretch/>
        </p:blipFill>
        <p:spPr bwMode="auto">
          <a:xfrm>
            <a:off x="-157232" y="16424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49323" r="24516" b="10206"/>
          <a:stretch/>
        </p:blipFill>
        <p:spPr bwMode="auto">
          <a:xfrm>
            <a:off x="2450945" y="2030619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49323" r="58065" b="10206"/>
          <a:stretch/>
        </p:blipFill>
        <p:spPr bwMode="auto">
          <a:xfrm>
            <a:off x="4694330" y="1934675"/>
            <a:ext cx="3170497" cy="3981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2475" r="41697" b="58225"/>
          <a:stretch/>
        </p:blipFill>
        <p:spPr bwMode="auto">
          <a:xfrm>
            <a:off x="8589058" y="2145837"/>
            <a:ext cx="3170497" cy="38660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5C1E02-4D73-B3B2-153C-101C2543CE98}"/>
              </a:ext>
            </a:extLst>
          </p:cNvPr>
          <p:cNvSpPr/>
          <p:nvPr/>
        </p:nvSpPr>
        <p:spPr>
          <a:xfrm>
            <a:off x="9520908" y="2783970"/>
            <a:ext cx="1904515" cy="305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59" y="1015941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2949452" y="1973353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4036193" y="5128659"/>
            <a:ext cx="3630319" cy="1574485"/>
            <a:chOff x="282731" y="5512010"/>
            <a:chExt cx="8329685" cy="361262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512010"/>
              <a:ext cx="8329685" cy="3612621"/>
              <a:chOff x="43245" y="3719496"/>
              <a:chExt cx="8329685" cy="3612621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  <p:pic>
            <p:nvPicPr>
              <p:cNvPr id="38" name="Graphic 37" descr="Close with solid fill">
                <a:extLst>
                  <a:ext uri="{FF2B5EF4-FFF2-40B4-BE49-F238E27FC236}">
                    <a16:creationId xmlns:a16="http://schemas.microsoft.com/office/drawing/2014/main" id="{F877CEA7-7BE9-0304-73E8-3511A5681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70501" y="3719496"/>
                <a:ext cx="3612620" cy="3612621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3342900" y="1074307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6789"/>
            <a:ext cx="3878039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</a:t>
            </a:r>
          </a:p>
          <a:p>
            <a:endParaRPr lang="en-US" sz="2400" dirty="0"/>
          </a:p>
          <a:p>
            <a:r>
              <a:rPr lang="en-US" sz="2400" dirty="0"/>
              <a:t>Information lost in averaging</a:t>
            </a:r>
          </a:p>
          <a:p>
            <a:endParaRPr lang="en-US" sz="2400" dirty="0"/>
          </a:p>
          <a:p>
            <a:r>
              <a:rPr lang="en-US" sz="2400" dirty="0"/>
              <a:t>Conscious processing produces larger behavioral changes</a:t>
            </a:r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2400" dirty="0"/>
              <a:t>Dynamic start – Increase consistency and </a:t>
            </a:r>
            <a:r>
              <a:rPr lang="en-US" sz="2400" dirty="0" err="1"/>
              <a:t>curvetaure</a:t>
            </a:r>
            <a:r>
              <a:rPr lang="en-US" sz="2400" dirty="0"/>
              <a:t>, decrease noise</a:t>
            </a:r>
          </a:p>
          <a:p>
            <a:r>
              <a:rPr lang="en-US" sz="2400" dirty="0"/>
              <a:t>Decrease excluded trials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566961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108669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10837B-A649-8EB5-71B8-B6BA7AC2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6" t="4823" r="73794" b="57010"/>
          <a:stretch/>
        </p:blipFill>
        <p:spPr>
          <a:xfrm>
            <a:off x="4718050" y="4081681"/>
            <a:ext cx="1988571" cy="23508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62D381-B49C-96EB-035A-69D454F18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828512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r>
              <a:rPr lang="en-US" sz="2400" dirty="0"/>
              <a:t>More complexity             More variability in execution </a:t>
            </a:r>
          </a:p>
          <a:p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                      </a:t>
            </a:r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r>
              <a:rPr lang="en-US" sz="2400" dirty="0"/>
              <a:t>                                                                                                   Obscure the UC effect</a:t>
            </a:r>
          </a:p>
          <a:p>
            <a:endParaRPr lang="en-US" sz="2400" dirty="0"/>
          </a:p>
          <a:p>
            <a:r>
              <a:rPr lang="en-US" sz="2400" dirty="0"/>
              <a:t>Less valid trials                Decreases SNR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 response measure isn’t suitable for short-lasting unconscious effects</a:t>
            </a:r>
          </a:p>
          <a:p>
            <a:r>
              <a:rPr lang="en-US" sz="2400" dirty="0"/>
              <a:t>UC effect in 24-94% of movement</a:t>
            </a:r>
          </a:p>
          <a:p>
            <a:r>
              <a:rPr lang="en-US" sz="2400" dirty="0" err="1"/>
              <a:t>RT</a:t>
            </a:r>
            <a:r>
              <a:rPr lang="en-US" sz="2400" baseline="-25000" dirty="0" err="1"/>
              <a:t>reaching</a:t>
            </a:r>
            <a:r>
              <a:rPr lang="en-US" sz="2400" dirty="0"/>
              <a:t> = 594ms             </a:t>
            </a:r>
            <a:r>
              <a:rPr lang="en-US" sz="2400" dirty="0" err="1"/>
              <a:t>Rt</a:t>
            </a:r>
            <a:r>
              <a:rPr lang="en-US" sz="2400" baseline="-25000" dirty="0" err="1"/>
              <a:t>keyboard</a:t>
            </a:r>
            <a:r>
              <a:rPr lang="en-US" sz="2400" dirty="0"/>
              <a:t> = 535ms</a:t>
            </a:r>
          </a:p>
          <a:p>
            <a:endParaRPr lang="en-US" sz="2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1064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1163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182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2762193" y="23138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9CECA0-0BAC-019D-7ABD-D32BB9AFA377}"/>
              </a:ext>
            </a:extLst>
          </p:cNvPr>
          <p:cNvSpPr/>
          <p:nvPr/>
        </p:nvSpPr>
        <p:spPr>
          <a:xfrm>
            <a:off x="2578043" y="379283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CAC87E-28DF-8E29-BCD2-067A28DC907F}"/>
              </a:ext>
            </a:extLst>
          </p:cNvPr>
          <p:cNvSpPr/>
          <p:nvPr/>
        </p:nvSpPr>
        <p:spPr>
          <a:xfrm rot="19915144">
            <a:off x="6416787" y="352698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3C83BD-B520-1FBB-C884-D154171A008C}"/>
              </a:ext>
            </a:extLst>
          </p:cNvPr>
          <p:cNvSpPr/>
          <p:nvPr/>
        </p:nvSpPr>
        <p:spPr>
          <a:xfrm rot="2875951">
            <a:off x="7172396" y="2603968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688352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10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UC were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effect is comparable to keyboard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online information about the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EEE97-DC9A-18D6-4890-88CACCA6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4823" r="74152" b="54742"/>
          <a:stretch/>
        </p:blipFill>
        <p:spPr>
          <a:xfrm>
            <a:off x="8608197" y="2610652"/>
            <a:ext cx="3151357" cy="4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Heading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 STD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BFA3-3D78-FFCD-7B0B-7C91FD8C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t="51651" r="52656" b="4329"/>
          <a:stretch/>
        </p:blipFill>
        <p:spPr>
          <a:xfrm>
            <a:off x="566961" y="3892550"/>
            <a:ext cx="4591050" cy="271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7E57-0E59-3846-BCEF-A1D5C6AF5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9" t="82167" r="41094" b="11751"/>
          <a:stretch/>
        </p:blipFill>
        <p:spPr>
          <a:xfrm>
            <a:off x="1047750" y="5676900"/>
            <a:ext cx="996950" cy="37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060B0-18F1-A629-FE08-FF233C82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7" t="4824" r="52657" b="51156"/>
          <a:stretch/>
        </p:blipFill>
        <p:spPr>
          <a:xfrm>
            <a:off x="6096000" y="1046380"/>
            <a:ext cx="5389007" cy="31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2168842"/>
            <a:ext cx="4866503" cy="41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Make a slide about preprocessing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about exclusion criteria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59916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1001347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B4B38-EA40-2F46-C8D3-5956EF6A9EA4}"/>
              </a:ext>
            </a:extLst>
          </p:cNvPr>
          <p:cNvGrpSpPr/>
          <p:nvPr/>
        </p:nvGrpSpPr>
        <p:grpSpPr>
          <a:xfrm>
            <a:off x="4106104" y="4912377"/>
            <a:ext cx="4049723" cy="1899411"/>
            <a:chOff x="3647215" y="4924353"/>
            <a:chExt cx="4049723" cy="18994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3B833E-119B-C4A8-7976-91AF5C42A5EB}"/>
                </a:ext>
              </a:extLst>
            </p:cNvPr>
            <p:cNvSpPr/>
            <p:nvPr/>
          </p:nvSpPr>
          <p:spPr>
            <a:xfrm>
              <a:off x="6370013" y="5469136"/>
              <a:ext cx="529506" cy="51987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1C3CF5-6C89-0FB7-4788-ACAC04BE5B01}"/>
                </a:ext>
              </a:extLst>
            </p:cNvPr>
            <p:cNvSpPr/>
            <p:nvPr/>
          </p:nvSpPr>
          <p:spPr>
            <a:xfrm>
              <a:off x="6335439" y="6069662"/>
              <a:ext cx="404647" cy="319276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8BBCA3-E567-AEBD-3C27-3AB7AB569879}"/>
                </a:ext>
              </a:extLst>
            </p:cNvPr>
            <p:cNvSpPr/>
            <p:nvPr/>
          </p:nvSpPr>
          <p:spPr>
            <a:xfrm>
              <a:off x="7030880" y="5596184"/>
              <a:ext cx="285306" cy="279949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8A59F-A061-AC63-6EA1-399499377148}"/>
                </a:ext>
              </a:extLst>
            </p:cNvPr>
            <p:cNvSpPr/>
            <p:nvPr/>
          </p:nvSpPr>
          <p:spPr>
            <a:xfrm>
              <a:off x="6095999" y="5306658"/>
              <a:ext cx="289034" cy="2855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7F5C9-9871-741A-560C-BB865B01F665}"/>
                </a:ext>
              </a:extLst>
            </p:cNvPr>
            <p:cNvSpPr/>
            <p:nvPr/>
          </p:nvSpPr>
          <p:spPr>
            <a:xfrm>
              <a:off x="7052441" y="5731261"/>
              <a:ext cx="404647" cy="4330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A74782-859A-EEAC-CC82-6F44D1486C55}"/>
                </a:ext>
              </a:extLst>
            </p:cNvPr>
            <p:cNvSpPr/>
            <p:nvPr/>
          </p:nvSpPr>
          <p:spPr>
            <a:xfrm>
              <a:off x="6095999" y="5731261"/>
              <a:ext cx="650598" cy="5479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189076-CD25-4CBF-ECFE-B0F0149D547D}"/>
                </a:ext>
              </a:extLst>
            </p:cNvPr>
            <p:cNvSpPr/>
            <p:nvPr/>
          </p:nvSpPr>
          <p:spPr>
            <a:xfrm>
              <a:off x="6927560" y="5241581"/>
              <a:ext cx="529506" cy="433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B60C1D-BC59-4524-C905-A724420449A5}"/>
                </a:ext>
              </a:extLst>
            </p:cNvPr>
            <p:cNvSpPr/>
            <p:nvPr/>
          </p:nvSpPr>
          <p:spPr>
            <a:xfrm>
              <a:off x="6318450" y="5272487"/>
              <a:ext cx="404648" cy="370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82B2B7-578A-6764-406A-7FDAA0ACC602}"/>
                </a:ext>
              </a:extLst>
            </p:cNvPr>
            <p:cNvSpPr/>
            <p:nvPr/>
          </p:nvSpPr>
          <p:spPr>
            <a:xfrm>
              <a:off x="7017997" y="6087350"/>
              <a:ext cx="289034" cy="2428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87BF18-7313-0198-3DF6-DB2A7BF952A7}"/>
                </a:ext>
              </a:extLst>
            </p:cNvPr>
            <p:cNvSpPr/>
            <p:nvPr/>
          </p:nvSpPr>
          <p:spPr>
            <a:xfrm>
              <a:off x="6546917" y="5984452"/>
              <a:ext cx="404647" cy="3707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BEF404-A996-0272-2646-DD25FCE2BEA4}"/>
                </a:ext>
              </a:extLst>
            </p:cNvPr>
            <p:cNvSpPr/>
            <p:nvPr/>
          </p:nvSpPr>
          <p:spPr>
            <a:xfrm>
              <a:off x="7231989" y="5565388"/>
              <a:ext cx="266365" cy="2428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AF215E-2357-CEBC-FC0F-E37ECB21D0F0}"/>
                </a:ext>
              </a:extLst>
            </p:cNvPr>
            <p:cNvSpPr/>
            <p:nvPr/>
          </p:nvSpPr>
          <p:spPr>
            <a:xfrm>
              <a:off x="6951082" y="5761070"/>
              <a:ext cx="314446" cy="25993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B2577-9767-9876-AA57-7808E6DD75EC}"/>
                </a:ext>
              </a:extLst>
            </p:cNvPr>
            <p:cNvSpPr/>
            <p:nvPr/>
          </p:nvSpPr>
          <p:spPr>
            <a:xfrm>
              <a:off x="6710364" y="5266247"/>
              <a:ext cx="314446" cy="25993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23A92A-C49A-2080-296F-97CA956113C8}"/>
                </a:ext>
              </a:extLst>
            </p:cNvPr>
            <p:cNvSpPr/>
            <p:nvPr/>
          </p:nvSpPr>
          <p:spPr>
            <a:xfrm>
              <a:off x="6798209" y="6100548"/>
              <a:ext cx="285306" cy="27994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0969D3-D8E9-3048-55C0-8F7802DAD2B8}"/>
                </a:ext>
              </a:extLst>
            </p:cNvPr>
            <p:cNvSpPr/>
            <p:nvPr/>
          </p:nvSpPr>
          <p:spPr>
            <a:xfrm>
              <a:off x="6545797" y="5249259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99EBEF-695E-F336-11B2-F698CAE1783A}"/>
                </a:ext>
              </a:extLst>
            </p:cNvPr>
            <p:cNvSpPr/>
            <p:nvPr/>
          </p:nvSpPr>
          <p:spPr>
            <a:xfrm>
              <a:off x="6746597" y="5503867"/>
              <a:ext cx="336918" cy="370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8F728-9201-B77B-9E84-069C124F000B}"/>
                </a:ext>
              </a:extLst>
            </p:cNvPr>
            <p:cNvSpPr/>
            <p:nvPr/>
          </p:nvSpPr>
          <p:spPr>
            <a:xfrm>
              <a:off x="6061442" y="5784727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9A573C-23D5-D9A9-CD37-AC2D33C856E0}"/>
                </a:ext>
              </a:extLst>
            </p:cNvPr>
            <p:cNvSpPr/>
            <p:nvPr/>
          </p:nvSpPr>
          <p:spPr>
            <a:xfrm>
              <a:off x="6031372" y="5573557"/>
              <a:ext cx="366651" cy="3005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FB6A35-68F2-4C16-585E-33541ED578B8}"/>
                </a:ext>
              </a:extLst>
            </p:cNvPr>
            <p:cNvSpPr/>
            <p:nvPr/>
          </p:nvSpPr>
          <p:spPr>
            <a:xfrm>
              <a:off x="6746597" y="5891038"/>
              <a:ext cx="404647" cy="31927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40860-A4B4-EBC3-4166-3619A5ED72ED}"/>
                </a:ext>
              </a:extLst>
            </p:cNvPr>
            <p:cNvSpPr/>
            <p:nvPr/>
          </p:nvSpPr>
          <p:spPr>
            <a:xfrm>
              <a:off x="6367642" y="5779905"/>
              <a:ext cx="349381" cy="3357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6CE0A1-AD0C-64F5-5435-B711764E37AD}"/>
                </a:ext>
              </a:extLst>
            </p:cNvPr>
            <p:cNvSpPr/>
            <p:nvPr/>
          </p:nvSpPr>
          <p:spPr>
            <a:xfrm>
              <a:off x="6934199" y="5457175"/>
              <a:ext cx="210237" cy="1664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6" descr="Coca Cola Circle Logo Vector (.AI) Free Download">
              <a:extLst>
                <a:ext uri="{FF2B5EF4-FFF2-40B4-BE49-F238E27FC236}">
                  <a16:creationId xmlns:a16="http://schemas.microsoft.com/office/drawing/2014/main" id="{12BBA4E3-E8FE-AD86-11E1-16CD9DDD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52" y="5266247"/>
              <a:ext cx="1089066" cy="108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EDC3C-40ED-5074-963B-E0923CA1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04" b="89990" l="4066" r="97338">
                          <a14:foregroundMark x1="9923" y1="17131" x2="4114" y2="28896"/>
                          <a14:foregroundMark x1="4114" y1="28896" x2="4453" y2="30031"/>
                          <a14:foregroundMark x1="90755" y1="20021" x2="93175" y2="28586"/>
                          <a14:foregroundMark x1="93175" y1="28586" x2="92740" y2="30444"/>
                          <a14:foregroundMark x1="97338" y1="22910" x2="96273" y2="277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215" y="4924353"/>
              <a:ext cx="4049723" cy="189941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998438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1A617E-249C-DC99-86FE-F728AB5D2F12}"/>
              </a:ext>
            </a:extLst>
          </p:cNvPr>
          <p:cNvGrpSpPr/>
          <p:nvPr/>
        </p:nvGrpSpPr>
        <p:grpSpPr>
          <a:xfrm>
            <a:off x="8030393" y="4116927"/>
            <a:ext cx="3403570" cy="1879766"/>
            <a:chOff x="2736145" y="4553253"/>
            <a:chExt cx="3403570" cy="187976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2736145" y="4955691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 Peters &amp; Lau (2015)</a:t>
              </a:r>
              <a:endParaRPr lang="en-US" sz="4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2834977" y="4553253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3596</TotalTime>
  <Words>2725</Words>
  <Application>Microsoft Office PowerPoint</Application>
  <PresentationFormat>Widescreen</PresentationFormat>
  <Paragraphs>626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126</cp:revision>
  <dcterms:created xsi:type="dcterms:W3CDTF">2022-09-13T05:06:56Z</dcterms:created>
  <dcterms:modified xsi:type="dcterms:W3CDTF">2022-09-18T10:54:09Z</dcterms:modified>
</cp:coreProperties>
</file>